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9"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57" autoAdjust="0"/>
  </p:normalViewPr>
  <p:slideViewPr>
    <p:cSldViewPr snapToGrid="0">
      <p:cViewPr varScale="1">
        <p:scale>
          <a:sx n="110" d="100"/>
          <a:sy n="110" d="100"/>
        </p:scale>
        <p:origin x="576"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965D75-EB75-4155-88AB-F1D76B9AFD44}" type="datetimeFigureOut">
              <a:rPr lang="en-US" smtClean="0"/>
              <a:t>4/23/2024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DAA502-2857-48CE-899E-9C6B96DF8100}" type="slidenum">
              <a:rPr lang="en-US" smtClean="0"/>
              <a:t>‹#›</a:t>
            </a:fld>
            <a:endParaRPr lang="en-US"/>
          </a:p>
        </p:txBody>
      </p:sp>
    </p:spTree>
    <p:extLst>
      <p:ext uri="{BB962C8B-B14F-4D97-AF65-F5344CB8AC3E}">
        <p14:creationId xmlns:p14="http://schemas.microsoft.com/office/powerpoint/2010/main" val="256187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ctr">
              <a:lnSpc>
                <a:spcPct val="107000"/>
              </a:lnSpc>
              <a:spcBef>
                <a:spcPts val="0"/>
              </a:spcBef>
              <a:spcAft>
                <a:spcPts val="800"/>
              </a:spcAft>
            </a:pPr>
            <a:r>
              <a:rPr lang="en-US" b="1" kern="100" dirty="0">
                <a:solidFill>
                  <a:srgbClr val="ED7D31"/>
                </a:solidFill>
                <a:effectLst/>
                <a:latin typeface="Calibri" panose="020F0502020204030204" pitchFamily="34" charset="0"/>
                <a:ea typeface="Calibri" panose="020F0502020204030204" pitchFamily="34" charset="0"/>
                <a:cs typeface="Times New Roman" panose="02020603050405020304" pitchFamily="18" charset="0"/>
              </a:rPr>
              <a:t>Macro view of the events, policy, and directives influencing Sam Houston State University programs</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So let's start with what we know:</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As described by Governor Abbott: Texas is…</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The best state for business growth for 19 consecutive years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Has led the Nation in Technology related business growth: 10 years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Texas leads the nation in overall population growth. Since 2010 it has grown by 21% adding over 1,100 new residents daily.</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While our current population is ~30 million Residents, growth projections show the state growing by an average of 3.6% to 4% per year to between 48 and 54.4 million by 2050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800"/>
              </a:spcAft>
              <a:buFont typeface="Wingdings" panose="05000000000000000000" pitchFamily="2" charset="2"/>
              <a:buChar char=""/>
              <a:tabLst>
                <a:tab pos="18288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Over 65 (9.4 million)</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800"/>
              </a:spcAft>
              <a:buFont typeface="Wingdings" panose="05000000000000000000" pitchFamily="2" charset="2"/>
              <a:buChar char=""/>
              <a:tabLst>
                <a:tab pos="1828800" algn="l"/>
              </a:tabLst>
            </a:pPr>
            <a:r>
              <a:rPr lang="en-US" kern="100" dirty="0">
                <a:effectLst/>
                <a:latin typeface="Calibri" panose="020F0502020204030204" pitchFamily="34" charset="0"/>
                <a:ea typeface="Calibri" panose="020F0502020204030204" pitchFamily="34" charset="0"/>
                <a:cs typeface="Times New Roman" panose="02020603050405020304" pitchFamily="18" charset="0"/>
              </a:rPr>
              <a:t>15-64 (34.7 million)</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6DAA502-2857-48CE-899E-9C6B96DF8100}" type="slidenum">
              <a:rPr lang="en-US" smtClean="0"/>
              <a:t>1</a:t>
            </a:fld>
            <a:endParaRPr lang="en-US"/>
          </a:p>
        </p:txBody>
      </p:sp>
      <p:sp>
        <p:nvSpPr>
          <p:cNvPr id="6" name="TextBox 5">
            <a:extLst>
              <a:ext uri="{FF2B5EF4-FFF2-40B4-BE49-F238E27FC236}">
                <a16:creationId xmlns:a16="http://schemas.microsoft.com/office/drawing/2014/main" id="{AA4D0DB2-8441-4299-0ABD-2D741C2C6127}"/>
              </a:ext>
            </a:extLst>
          </p:cNvPr>
          <p:cNvSpPr txBox="1"/>
          <p:nvPr/>
        </p:nvSpPr>
        <p:spPr>
          <a:xfrm>
            <a:off x="685801" y="1415028"/>
            <a:ext cx="5406528" cy="2675348"/>
          </a:xfrm>
          <a:prstGeom prst="rect">
            <a:avLst/>
          </a:prstGeom>
          <a:noFill/>
        </p:spPr>
        <p:txBody>
          <a:bodyPr wrap="square">
            <a:spAutoFit/>
          </a:bodyPr>
          <a:lstStyle/>
          <a:p>
            <a:pPr marL="0" marR="0">
              <a:lnSpc>
                <a:spcPct val="107000"/>
              </a:lnSpc>
              <a:spcBef>
                <a:spcPts val="0"/>
              </a:spcBef>
              <a:spcAft>
                <a:spcPts val="800"/>
              </a:spcAft>
            </a:pPr>
            <a:r>
              <a:rPr lang="en-US" sz="1200" b="1" kern="100" dirty="0">
                <a:effectLst/>
                <a:latin typeface="Calibri" panose="020F0502020204030204" pitchFamily="34" charset="0"/>
                <a:ea typeface="Calibri" panose="020F0502020204030204" pitchFamily="34" charset="0"/>
                <a:cs typeface="Times New Roman" panose="02020603050405020304" pitchFamily="18" charset="0"/>
              </a:rPr>
              <a:t>As described by Governor Abbott: Texas is…</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The best state for business growth for 19 consecutive years </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Has led the Nation in Technology related business growth: 10 years </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Texas leads the nation in overall population growth. Since 2010 it has grown by 21% adding over 1,100 new residents daily.</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While our current population is ~30 million Residents, growth projections show the state growing by an average of 3.6% to 4% per year to between 48 and 54.4 million by 2050</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800"/>
              </a:spcAft>
              <a:buFont typeface="Wingdings" panose="05000000000000000000" pitchFamily="2" charset="2"/>
              <a:buChar char=""/>
              <a:tabLst>
                <a:tab pos="18288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Over 65 (9.4 million)</a:t>
            </a: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800"/>
              </a:spcAft>
              <a:buFont typeface="Wingdings" panose="05000000000000000000" pitchFamily="2" charset="2"/>
              <a:buChar char=""/>
              <a:tabLst>
                <a:tab pos="18288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15-64 (34.7 million)</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4387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5486400" cy="3086100"/>
          </a:xfrm>
        </p:spPr>
      </p:sp>
      <p:sp>
        <p:nvSpPr>
          <p:cNvPr id="3" name="Notes Placeholder 2"/>
          <p:cNvSpPr>
            <a:spLocks noGrp="1"/>
          </p:cNvSpPr>
          <p:nvPr>
            <p:ph type="body" idx="1"/>
          </p:nvPr>
        </p:nvSpPr>
        <p:spPr/>
        <p:txBody>
          <a:bodyPr/>
          <a:lstStyle/>
          <a:p>
            <a:pPr marL="914400" marR="0" lvl="0" indent="0" algn="l" defTabSz="914400" rtl="0" eaLnBrk="1" fontAlgn="auto" latinLnBrk="0" hangingPunct="1">
              <a:lnSpc>
                <a:spcPct val="107000"/>
              </a:lnSpc>
              <a:spcBef>
                <a:spcPts val="0"/>
              </a:spcBef>
              <a:spcAft>
                <a:spcPts val="800"/>
              </a:spcAft>
              <a:buClrTx/>
              <a:buSzTx/>
              <a:buFontTx/>
              <a:buNone/>
              <a:tabLst/>
              <a:defRPr/>
            </a:pPr>
            <a:r>
              <a:rPr kumimoji="0" lang="en-US" sz="1400" b="1"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But let's narrow it down a bit since at Sam Houston we want to be the best regional university in the State of Texas and serve the communities in our region.</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Three of the top six counties by growth in the State are in the SHSU focus areas (Montgomery County, Fort Bend, and Harris with a fourth, Liberty County (40 miles South-East  of Huntsville beginning to rapidly develop)</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371600" marR="0" lvl="0" indent="0" algn="l" defTabSz="914400" rtl="0" eaLnBrk="1" fontAlgn="auto" latinLnBrk="0" hangingPunct="1">
              <a:lnSpc>
                <a:spcPct val="107000"/>
              </a:lnSpc>
              <a:spcBef>
                <a:spcPts val="0"/>
              </a:spcBef>
              <a:spcAft>
                <a:spcPts val="800"/>
              </a:spcAft>
              <a:buClrTx/>
              <a:buSzTx/>
              <a:buFontTx/>
              <a:buNone/>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Tx/>
              <a:buSzTx/>
              <a:buFont typeface="Courier New" panose="02070309020205020404" pitchFamily="49" charset="0"/>
              <a:buChar char="o"/>
              <a:tabLst>
                <a:tab pos="9144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Harris County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Ranked number two for the highest population growth, adding more than 45,000 new residents from 2021 to 2022.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estimated 2024 population is 4,986,621. 2050 population estimate 7.9 M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Tx/>
              <a:buSzTx/>
              <a:buFont typeface="Courier New" panose="02070309020205020404" pitchFamily="49" charset="0"/>
              <a:buChar char="o"/>
              <a:tabLst>
                <a:tab pos="9144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Fort Bend County, Texas. Population and commercial growth over the past few decades. Predictions:</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 million residents by 2027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2.25 million by 2050  (100 miles) </a:t>
            </a:r>
            <a:endParaRPr kumimoji="0" lang="en-US" sz="11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6DAA502-2857-48CE-899E-9C6B96DF8100}" type="slidenum">
              <a:rPr lang="en-US" smtClean="0"/>
              <a:t>2</a:t>
            </a:fld>
            <a:endParaRPr lang="en-US"/>
          </a:p>
        </p:txBody>
      </p:sp>
    </p:spTree>
    <p:extLst>
      <p:ext uri="{BB962C8B-B14F-4D97-AF65-F5344CB8AC3E}">
        <p14:creationId xmlns:p14="http://schemas.microsoft.com/office/powerpoint/2010/main" val="2016581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But let me wrap up our region with this info on our Walker County neighbors and hosts to the Conroe and Woodlands Campuses, </a:t>
            </a:r>
            <a:r>
              <a:rPr lang="en-US" sz="1400" b="1" u="sng" kern="100" dirty="0">
                <a:effectLst/>
                <a:latin typeface="Calibri" panose="020F0502020204030204" pitchFamily="34" charset="0"/>
                <a:ea typeface="Calibri" panose="020F0502020204030204" pitchFamily="34" charset="0"/>
                <a:cs typeface="Times New Roman" panose="02020603050405020304" pitchFamily="18" charset="0"/>
              </a:rPr>
              <a:t>Montgomery County</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From 2010 to 2022 Montgomery County grew from 459K to 678K a growth of ~ 48% totaling 219K new residents.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Forecast increase from ~700K to 1.2M by 2040 (16 Years) an average growth rate of just under 4% per year.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Finally, just to our south on the I-45 corridor you will find what is referred to as the Willis, Conroe, Lake Conroe triangle which has an estimated population growth of 2000K in in the next 10-15 years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6DAA502-2857-48CE-899E-9C6B96DF8100}" type="slidenum">
              <a:rPr lang="en-US" smtClean="0"/>
              <a:t>3</a:t>
            </a:fld>
            <a:endParaRPr lang="en-US"/>
          </a:p>
        </p:txBody>
      </p:sp>
    </p:spTree>
    <p:extLst>
      <p:ext uri="{BB962C8B-B14F-4D97-AF65-F5344CB8AC3E}">
        <p14:creationId xmlns:p14="http://schemas.microsoft.com/office/powerpoint/2010/main" val="555314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80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With these projections on Job growth and population growth as planning considerations, The Governor, the Texas Higher Education Coordinating Board, and  our system have all stated that: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In order to retain and attract business, foster innovation, and community development, Texas HE must expand to meet economic and demographic projections and the educational goals of the state.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The goals for building a Talent Strong Texas include: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60% of Texans ages 25-64 will receive a degree, certificate, or other postsecondary credential of value by 2030.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550,000 students will complete postsecondary credentials of value each year. ("completion with purpose and value")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95% of students will graduate with no undergraduate student debt or manageable levels of debt in relation to their potential earnings.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Increase of $1 billion in annual private and federal research and development expenditures by 2030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7,500 research doctorates awarded annually by Texas institutions of higher education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The population growth, expanding communities and business, and rapid growth in technology in all areas are directly what is influencing Sam Houston State University's strategic planning and execution, and its why we are here today.</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6DAA502-2857-48CE-899E-9C6B96DF8100}" type="slidenum">
              <a:rPr lang="en-US" smtClean="0"/>
              <a:t>4</a:t>
            </a:fld>
            <a:endParaRPr lang="en-US"/>
          </a:p>
        </p:txBody>
      </p:sp>
    </p:spTree>
    <p:extLst>
      <p:ext uri="{BB962C8B-B14F-4D97-AF65-F5344CB8AC3E}">
        <p14:creationId xmlns:p14="http://schemas.microsoft.com/office/powerpoint/2010/main" val="206432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5F7FB-EBD6-0D86-8627-F4AADEA76A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C7D162-0090-D0F7-4CAC-2217392387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ABABE7-216F-9DD6-F14A-E1EA0773DA9D}"/>
              </a:ext>
            </a:extLst>
          </p:cNvPr>
          <p:cNvSpPr>
            <a:spLocks noGrp="1"/>
          </p:cNvSpPr>
          <p:nvPr>
            <p:ph type="dt" sz="half" idx="10"/>
          </p:nvPr>
        </p:nvSpPr>
        <p:spPr/>
        <p:txBody>
          <a:bodyPr/>
          <a:lstStyle/>
          <a:p>
            <a:fld id="{02791818-03A3-4470-949B-C3ABE11C0A4F}" type="datetime1">
              <a:rPr lang="en-US" smtClean="0"/>
              <a:t>4/23/2024</a:t>
            </a:fld>
            <a:endParaRPr lang="en-US"/>
          </a:p>
        </p:txBody>
      </p:sp>
      <p:sp>
        <p:nvSpPr>
          <p:cNvPr id="5" name="Footer Placeholder 4">
            <a:extLst>
              <a:ext uri="{FF2B5EF4-FFF2-40B4-BE49-F238E27FC236}">
                <a16:creationId xmlns:a16="http://schemas.microsoft.com/office/drawing/2014/main" id="{686A0D98-80E5-81EB-0582-05340AC50F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F04759-2CF3-7CB3-B4FC-154F427A18A3}"/>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406067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C15A4-C1CE-0463-4E50-3DE5A7ADBC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3E4C22-BD09-3DD1-208C-3C2B804E7E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6621A-F8C7-033D-2726-85A67785A4E6}"/>
              </a:ext>
            </a:extLst>
          </p:cNvPr>
          <p:cNvSpPr>
            <a:spLocks noGrp="1"/>
          </p:cNvSpPr>
          <p:nvPr>
            <p:ph type="dt" sz="half" idx="10"/>
          </p:nvPr>
        </p:nvSpPr>
        <p:spPr/>
        <p:txBody>
          <a:bodyPr/>
          <a:lstStyle/>
          <a:p>
            <a:fld id="{689C717D-3795-4498-837B-B81DE3D64757}" type="datetime1">
              <a:rPr lang="en-US" smtClean="0"/>
              <a:t>4/23/2024</a:t>
            </a:fld>
            <a:endParaRPr lang="en-US"/>
          </a:p>
        </p:txBody>
      </p:sp>
      <p:sp>
        <p:nvSpPr>
          <p:cNvPr id="5" name="Footer Placeholder 4">
            <a:extLst>
              <a:ext uri="{FF2B5EF4-FFF2-40B4-BE49-F238E27FC236}">
                <a16:creationId xmlns:a16="http://schemas.microsoft.com/office/drawing/2014/main" id="{B56AE586-9360-0696-4FD3-5F662C5EC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3CC948-D04D-665E-8E12-9FD8C97DDA49}"/>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4119799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BF5EBF-8F1F-77F3-7987-319D3D33D7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861881-30CA-229F-EEBB-D74DE01C3D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4B5545-4306-7E61-734B-12F7C00095BC}"/>
              </a:ext>
            </a:extLst>
          </p:cNvPr>
          <p:cNvSpPr>
            <a:spLocks noGrp="1"/>
          </p:cNvSpPr>
          <p:nvPr>
            <p:ph type="dt" sz="half" idx="10"/>
          </p:nvPr>
        </p:nvSpPr>
        <p:spPr/>
        <p:txBody>
          <a:bodyPr/>
          <a:lstStyle/>
          <a:p>
            <a:fld id="{F3D3DEDF-3183-472F-BD54-E3645BCC2835}" type="datetime1">
              <a:rPr lang="en-US" smtClean="0"/>
              <a:t>4/23/2024</a:t>
            </a:fld>
            <a:endParaRPr lang="en-US"/>
          </a:p>
        </p:txBody>
      </p:sp>
      <p:sp>
        <p:nvSpPr>
          <p:cNvPr id="5" name="Footer Placeholder 4">
            <a:extLst>
              <a:ext uri="{FF2B5EF4-FFF2-40B4-BE49-F238E27FC236}">
                <a16:creationId xmlns:a16="http://schemas.microsoft.com/office/drawing/2014/main" id="{9490DC22-FB02-8D2F-D0DD-BE81AF4D5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85A1-08C4-E755-937E-459AD0494FF7}"/>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4074798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F5AC6-A75D-DFF8-15CF-6C6D9784EE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2DD6FD-ED7A-B258-00CB-4C4BD80EBE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C2DF67-44FB-5D55-8DEE-7EC73262BBBB}"/>
              </a:ext>
            </a:extLst>
          </p:cNvPr>
          <p:cNvSpPr>
            <a:spLocks noGrp="1"/>
          </p:cNvSpPr>
          <p:nvPr>
            <p:ph type="dt" sz="half" idx="10"/>
          </p:nvPr>
        </p:nvSpPr>
        <p:spPr/>
        <p:txBody>
          <a:bodyPr/>
          <a:lstStyle/>
          <a:p>
            <a:fld id="{D9AB878F-28FE-4EE8-8BD2-FC67F8494BD0}" type="datetime1">
              <a:rPr lang="en-US" smtClean="0"/>
              <a:t>4/23/2024</a:t>
            </a:fld>
            <a:endParaRPr lang="en-US"/>
          </a:p>
        </p:txBody>
      </p:sp>
      <p:sp>
        <p:nvSpPr>
          <p:cNvPr id="5" name="Footer Placeholder 4">
            <a:extLst>
              <a:ext uri="{FF2B5EF4-FFF2-40B4-BE49-F238E27FC236}">
                <a16:creationId xmlns:a16="http://schemas.microsoft.com/office/drawing/2014/main" id="{FB6FBEDC-873E-C2A7-9481-CE054832F9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D1B467-C7E2-C70B-8E15-0879A6CD77C7}"/>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412252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8941A-786D-1D94-4EFC-13EFC91425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1C21B1B-BB15-1195-8087-3CC71FB239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35513E-B84D-0E2F-6FCE-BF36DFDB2935}"/>
              </a:ext>
            </a:extLst>
          </p:cNvPr>
          <p:cNvSpPr>
            <a:spLocks noGrp="1"/>
          </p:cNvSpPr>
          <p:nvPr>
            <p:ph type="dt" sz="half" idx="10"/>
          </p:nvPr>
        </p:nvSpPr>
        <p:spPr/>
        <p:txBody>
          <a:bodyPr/>
          <a:lstStyle/>
          <a:p>
            <a:fld id="{6693C327-B4C9-461D-842E-11845C2FB8EA}" type="datetime1">
              <a:rPr lang="en-US" smtClean="0"/>
              <a:t>4/23/2024</a:t>
            </a:fld>
            <a:endParaRPr lang="en-US"/>
          </a:p>
        </p:txBody>
      </p:sp>
      <p:sp>
        <p:nvSpPr>
          <p:cNvPr id="5" name="Footer Placeholder 4">
            <a:extLst>
              <a:ext uri="{FF2B5EF4-FFF2-40B4-BE49-F238E27FC236}">
                <a16:creationId xmlns:a16="http://schemas.microsoft.com/office/drawing/2014/main" id="{324A9F72-D73B-A3D5-6529-AD0FB54EFD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AA01C-4147-DA8A-B387-855564EB5B8D}"/>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1519580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E1C90-69AC-46B1-5C1C-6D0668F8A4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A1D9E-68E9-ABFE-C9A6-9C33DE954B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9E8011-322D-A010-874E-2F9FB97283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0F7756-A5EE-FE71-E4D6-769D86DA5FDB}"/>
              </a:ext>
            </a:extLst>
          </p:cNvPr>
          <p:cNvSpPr>
            <a:spLocks noGrp="1"/>
          </p:cNvSpPr>
          <p:nvPr>
            <p:ph type="dt" sz="half" idx="10"/>
          </p:nvPr>
        </p:nvSpPr>
        <p:spPr/>
        <p:txBody>
          <a:bodyPr/>
          <a:lstStyle/>
          <a:p>
            <a:fld id="{9566E9F0-97A6-4591-AADB-B7291A02CFA7}" type="datetime1">
              <a:rPr lang="en-US" smtClean="0"/>
              <a:t>4/23/2024</a:t>
            </a:fld>
            <a:endParaRPr lang="en-US"/>
          </a:p>
        </p:txBody>
      </p:sp>
      <p:sp>
        <p:nvSpPr>
          <p:cNvPr id="6" name="Footer Placeholder 5">
            <a:extLst>
              <a:ext uri="{FF2B5EF4-FFF2-40B4-BE49-F238E27FC236}">
                <a16:creationId xmlns:a16="http://schemas.microsoft.com/office/drawing/2014/main" id="{71868A89-A656-7585-CA13-56446D467C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F8AD0D-70C0-5BDD-C1D6-D73C45B2DA9E}"/>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3438159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41594-485D-367C-B8EC-3FC5B9EB98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CB918C-CDD8-F92E-E8EF-3CC3F977EF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25BE4A-7BB9-07DF-2441-8C96510D72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8A100-17BA-5A99-8558-72DDD1F8E0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4A228E-EB41-6348-2EC6-BD1052613C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F84AE9-66E1-7690-C6B0-97DF6B241C28}"/>
              </a:ext>
            </a:extLst>
          </p:cNvPr>
          <p:cNvSpPr>
            <a:spLocks noGrp="1"/>
          </p:cNvSpPr>
          <p:nvPr>
            <p:ph type="dt" sz="half" idx="10"/>
          </p:nvPr>
        </p:nvSpPr>
        <p:spPr/>
        <p:txBody>
          <a:bodyPr/>
          <a:lstStyle/>
          <a:p>
            <a:fld id="{8DDDD310-392C-466D-86D3-EEA1F9FD95C0}" type="datetime1">
              <a:rPr lang="en-US" smtClean="0"/>
              <a:t>4/23/2024</a:t>
            </a:fld>
            <a:endParaRPr lang="en-US"/>
          </a:p>
        </p:txBody>
      </p:sp>
      <p:sp>
        <p:nvSpPr>
          <p:cNvPr id="8" name="Footer Placeholder 7">
            <a:extLst>
              <a:ext uri="{FF2B5EF4-FFF2-40B4-BE49-F238E27FC236}">
                <a16:creationId xmlns:a16="http://schemas.microsoft.com/office/drawing/2014/main" id="{14577599-3345-0BC0-5C26-4A451C7B9E7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F5D0D-B136-9E90-7BB7-622220199FA5}"/>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88009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E113-F87F-6B39-3A08-C27AA1CF80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1E6D46-F64C-F085-8B1F-E5DC08CFD3BF}"/>
              </a:ext>
            </a:extLst>
          </p:cNvPr>
          <p:cNvSpPr>
            <a:spLocks noGrp="1"/>
          </p:cNvSpPr>
          <p:nvPr>
            <p:ph type="dt" sz="half" idx="10"/>
          </p:nvPr>
        </p:nvSpPr>
        <p:spPr/>
        <p:txBody>
          <a:bodyPr/>
          <a:lstStyle/>
          <a:p>
            <a:fld id="{71DFA944-A998-4132-9684-874D80E6B925}" type="datetime1">
              <a:rPr lang="en-US" smtClean="0"/>
              <a:t>4/23/2024</a:t>
            </a:fld>
            <a:endParaRPr lang="en-US"/>
          </a:p>
        </p:txBody>
      </p:sp>
      <p:sp>
        <p:nvSpPr>
          <p:cNvPr id="4" name="Footer Placeholder 3">
            <a:extLst>
              <a:ext uri="{FF2B5EF4-FFF2-40B4-BE49-F238E27FC236}">
                <a16:creationId xmlns:a16="http://schemas.microsoft.com/office/drawing/2014/main" id="{AAD62F78-DC17-C86E-A8A3-9DD88B08F7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0C451F-F780-12A7-6A3F-990B8D5D803F}"/>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3123053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430693-79F6-1271-5360-EE8DE0898269}"/>
              </a:ext>
            </a:extLst>
          </p:cNvPr>
          <p:cNvSpPr>
            <a:spLocks noGrp="1"/>
          </p:cNvSpPr>
          <p:nvPr>
            <p:ph type="dt" sz="half" idx="10"/>
          </p:nvPr>
        </p:nvSpPr>
        <p:spPr/>
        <p:txBody>
          <a:bodyPr/>
          <a:lstStyle/>
          <a:p>
            <a:fld id="{6D0E0B2D-1552-4C7D-B569-305A3655721C}" type="datetime1">
              <a:rPr lang="en-US" smtClean="0"/>
              <a:t>4/23/2024</a:t>
            </a:fld>
            <a:endParaRPr lang="en-US"/>
          </a:p>
        </p:txBody>
      </p:sp>
      <p:sp>
        <p:nvSpPr>
          <p:cNvPr id="3" name="Footer Placeholder 2">
            <a:extLst>
              <a:ext uri="{FF2B5EF4-FFF2-40B4-BE49-F238E27FC236}">
                <a16:creationId xmlns:a16="http://schemas.microsoft.com/office/drawing/2014/main" id="{8D32C97A-4B26-0D4E-2715-DD0CEDEA36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C5DDD3-C145-5E44-9C62-4031816A7BD0}"/>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929721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F5209-C1A6-EE19-7E67-25569D9BB2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DAF53D-DA5C-B44F-F368-F8E5DF0DC6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43A788-2A5A-9E17-C469-4370908BD7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DAE9B1-02FE-7599-4C2A-EEA84AF9FFF2}"/>
              </a:ext>
            </a:extLst>
          </p:cNvPr>
          <p:cNvSpPr>
            <a:spLocks noGrp="1"/>
          </p:cNvSpPr>
          <p:nvPr>
            <p:ph type="dt" sz="half" idx="10"/>
          </p:nvPr>
        </p:nvSpPr>
        <p:spPr/>
        <p:txBody>
          <a:bodyPr/>
          <a:lstStyle/>
          <a:p>
            <a:fld id="{5208F8C7-8154-424D-BBD8-07D59A113F28}" type="datetime1">
              <a:rPr lang="en-US" smtClean="0"/>
              <a:t>4/23/2024</a:t>
            </a:fld>
            <a:endParaRPr lang="en-US"/>
          </a:p>
        </p:txBody>
      </p:sp>
      <p:sp>
        <p:nvSpPr>
          <p:cNvPr id="6" name="Footer Placeholder 5">
            <a:extLst>
              <a:ext uri="{FF2B5EF4-FFF2-40B4-BE49-F238E27FC236}">
                <a16:creationId xmlns:a16="http://schemas.microsoft.com/office/drawing/2014/main" id="{032036E5-9A8C-32C8-B2BA-D651A78C18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4BA980-E6B9-E5A5-484C-44E3ED1E9F35}"/>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3581128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E7D07-4CB2-A4AF-41AB-B1FA1750FF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9E7842-160D-126D-BDB2-78EF7A607D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2AEAF2-C0D0-007C-C737-ABBE6A916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A6FF2E-2CE5-E3D7-085F-FADBF34F17ED}"/>
              </a:ext>
            </a:extLst>
          </p:cNvPr>
          <p:cNvSpPr>
            <a:spLocks noGrp="1"/>
          </p:cNvSpPr>
          <p:nvPr>
            <p:ph type="dt" sz="half" idx="10"/>
          </p:nvPr>
        </p:nvSpPr>
        <p:spPr/>
        <p:txBody>
          <a:bodyPr/>
          <a:lstStyle/>
          <a:p>
            <a:fld id="{A593637D-6292-49CE-A92D-A143DB74B68A}" type="datetime1">
              <a:rPr lang="en-US" smtClean="0"/>
              <a:t>4/23/2024</a:t>
            </a:fld>
            <a:endParaRPr lang="en-US"/>
          </a:p>
        </p:txBody>
      </p:sp>
      <p:sp>
        <p:nvSpPr>
          <p:cNvPr id="6" name="Footer Placeholder 5">
            <a:extLst>
              <a:ext uri="{FF2B5EF4-FFF2-40B4-BE49-F238E27FC236}">
                <a16:creationId xmlns:a16="http://schemas.microsoft.com/office/drawing/2014/main" id="{45E23A1A-EFA2-CF7B-A792-7F7AE4A2E5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2821B9-58EF-C9F0-C2FC-43FD7D0690FF}"/>
              </a:ext>
            </a:extLst>
          </p:cNvPr>
          <p:cNvSpPr>
            <a:spLocks noGrp="1"/>
          </p:cNvSpPr>
          <p:nvPr>
            <p:ph type="sldNum" sz="quarter" idx="12"/>
          </p:nvPr>
        </p:nvSpPr>
        <p:spPr/>
        <p:txBody>
          <a:bodyPr/>
          <a:lstStyle/>
          <a:p>
            <a:fld id="{68EF1E39-104F-4E97-B164-5D14ACF90041}" type="slidenum">
              <a:rPr lang="en-US" smtClean="0"/>
              <a:t>‹#›</a:t>
            </a:fld>
            <a:endParaRPr lang="en-US"/>
          </a:p>
        </p:txBody>
      </p:sp>
    </p:spTree>
    <p:extLst>
      <p:ext uri="{BB962C8B-B14F-4D97-AF65-F5344CB8AC3E}">
        <p14:creationId xmlns:p14="http://schemas.microsoft.com/office/powerpoint/2010/main" val="472037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CA43B9-963B-4791-C1C7-5A7DCC4230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C49401-A3B5-0241-FFA6-850E24ABEF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B062A-3FC7-A9BA-34F7-3E273FF6E8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6B5488-DCE5-44D8-867D-725524990DE7}" type="datetime1">
              <a:rPr lang="en-US" smtClean="0"/>
              <a:t>4/23/2024</a:t>
            </a:fld>
            <a:endParaRPr lang="en-US"/>
          </a:p>
        </p:txBody>
      </p:sp>
      <p:sp>
        <p:nvSpPr>
          <p:cNvPr id="5" name="Footer Placeholder 4">
            <a:extLst>
              <a:ext uri="{FF2B5EF4-FFF2-40B4-BE49-F238E27FC236}">
                <a16:creationId xmlns:a16="http://schemas.microsoft.com/office/drawing/2014/main" id="{D7A1F43F-3A0C-17F4-E8AE-9CFFD4A29B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A43258-77E0-FEE5-EDFA-6AA20C0220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EF1E39-104F-4E97-B164-5D14ACF90041}" type="slidenum">
              <a:rPr lang="en-US" smtClean="0"/>
              <a:t>‹#›</a:t>
            </a:fld>
            <a:endParaRPr lang="en-US"/>
          </a:p>
        </p:txBody>
      </p:sp>
    </p:spTree>
    <p:extLst>
      <p:ext uri="{BB962C8B-B14F-4D97-AF65-F5344CB8AC3E}">
        <p14:creationId xmlns:p14="http://schemas.microsoft.com/office/powerpoint/2010/main" val="3832248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614B6AC-1C28-A6AD-CBC0-288684B0812D}"/>
              </a:ext>
            </a:extLst>
          </p:cNvPr>
          <p:cNvSpPr>
            <a:spLocks noGrp="1"/>
          </p:cNvSpPr>
          <p:nvPr>
            <p:ph type="subTitle" idx="1"/>
          </p:nvPr>
        </p:nvSpPr>
        <p:spPr>
          <a:xfrm>
            <a:off x="528506" y="1208014"/>
            <a:ext cx="11375472" cy="5360565"/>
          </a:xfrm>
        </p:spPr>
        <p:txBody>
          <a:bodyPr>
            <a:normAutofit/>
          </a:bodyPr>
          <a:lstStyle/>
          <a:p>
            <a:pPr marL="0" marR="0" algn="l">
              <a:lnSpc>
                <a:spcPct val="107000"/>
              </a:lnSpc>
              <a:spcBef>
                <a:spcPts val="0"/>
              </a:spcBef>
              <a:spcAft>
                <a:spcPts val="800"/>
              </a:spcAft>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As described by Governor Abbott: Texas is…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a:lnSpc>
                <a:spcPct val="107000"/>
              </a:lnSpc>
              <a:spcBef>
                <a:spcPts val="0"/>
              </a:spcBef>
              <a:spcAft>
                <a:spcPts val="800"/>
              </a:spcAft>
              <a:buFont typeface="Courier New" panose="02070309020205020404" pitchFamily="49" charset="0"/>
              <a:buChar char="o"/>
              <a:tabLst>
                <a:tab pos="914400" algn="l"/>
              </a:tabLs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 best state for business growth for 19 consecutive years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a:lnSpc>
                <a:spcPct val="107000"/>
              </a:lnSpc>
              <a:spcBef>
                <a:spcPts val="0"/>
              </a:spcBef>
              <a:spcAft>
                <a:spcPts val="800"/>
              </a:spcAft>
              <a:buFont typeface="Courier New" panose="02070309020205020404" pitchFamily="49" charset="0"/>
              <a:buChar char="o"/>
              <a:tabLst>
                <a:tab pos="914400" algn="l"/>
              </a:tabLs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Has led the Nation in Technology related business growth: 10 years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a:lnSpc>
                <a:spcPct val="107000"/>
              </a:lnSpc>
              <a:spcBef>
                <a:spcPts val="0"/>
              </a:spcBef>
              <a:spcAft>
                <a:spcPts val="800"/>
              </a:spcAft>
              <a:buFont typeface="Courier New" panose="02070309020205020404" pitchFamily="49" charset="0"/>
              <a:buChar char="o"/>
              <a:tabLst>
                <a:tab pos="914400" algn="l"/>
              </a:tabLs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Texas leads the nation in overall population growth. Since 2010 it has grown by 21% adding over 1,100 new residents daily.</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a:lnSpc>
                <a:spcPct val="107000"/>
              </a:lnSpc>
              <a:spcBef>
                <a:spcPts val="0"/>
              </a:spcBef>
              <a:spcAft>
                <a:spcPts val="800"/>
              </a:spcAft>
              <a:buFont typeface="Courier New" panose="02070309020205020404" pitchFamily="49" charset="0"/>
              <a:buChar char="o"/>
              <a:tabLst>
                <a:tab pos="914400" algn="l"/>
              </a:tabLs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While our current population is ~30 million Residents, growth projections show the state growing by an average of 3.6% to 4% per year to between 48 and 54.4 million by 2050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gn="l">
              <a:lnSpc>
                <a:spcPct val="107000"/>
              </a:lnSpc>
              <a:spcBef>
                <a:spcPts val="0"/>
              </a:spcBef>
              <a:spcAft>
                <a:spcPts val="800"/>
              </a:spcAft>
              <a:buFont typeface="Wingdings" panose="05000000000000000000" pitchFamily="2" charset="2"/>
              <a:buChar char=""/>
              <a:tabLst>
                <a:tab pos="1828800" algn="l"/>
              </a:tabLst>
            </a:pPr>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Over 65 (9.4 million)</a:t>
            </a: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gn="l">
              <a:lnSpc>
                <a:spcPct val="107000"/>
              </a:lnSpc>
              <a:spcBef>
                <a:spcPts val="0"/>
              </a:spcBef>
              <a:spcAft>
                <a:spcPts val="800"/>
              </a:spcAft>
              <a:buFont typeface="Wingdings" panose="05000000000000000000" pitchFamily="2" charset="2"/>
              <a:buChar char=""/>
              <a:tabLst>
                <a:tab pos="1828800" algn="l"/>
              </a:tabLst>
            </a:pPr>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15-64 (34.7 million)</a:t>
            </a:r>
            <a:endParaRPr lang="en-US" sz="1800" i="1"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dirty="0"/>
          </a:p>
        </p:txBody>
      </p:sp>
      <p:sp>
        <p:nvSpPr>
          <p:cNvPr id="4" name="TextBox 3">
            <a:extLst>
              <a:ext uri="{FF2B5EF4-FFF2-40B4-BE49-F238E27FC236}">
                <a16:creationId xmlns:a16="http://schemas.microsoft.com/office/drawing/2014/main" id="{F7565DF7-8D58-7007-4B86-88AB3EE4D4F3}"/>
              </a:ext>
            </a:extLst>
          </p:cNvPr>
          <p:cNvSpPr txBox="1"/>
          <p:nvPr/>
        </p:nvSpPr>
        <p:spPr>
          <a:xfrm>
            <a:off x="581789" y="411061"/>
            <a:ext cx="8818889" cy="461665"/>
          </a:xfrm>
          <a:prstGeom prst="rect">
            <a:avLst/>
          </a:prstGeom>
          <a:noFill/>
        </p:spPr>
        <p:txBody>
          <a:bodyPr wrap="none" rtlCol="0">
            <a:spAutoFit/>
          </a:bodyPr>
          <a:lstStyle/>
          <a:p>
            <a:r>
              <a:rPr lang="en-US" sz="2400" b="1" dirty="0">
                <a:solidFill>
                  <a:schemeClr val="accent2"/>
                </a:solidFill>
              </a:rPr>
              <a:t>SHSU Why slides describing aspects of the Strategic Environment…..</a:t>
            </a:r>
          </a:p>
        </p:txBody>
      </p:sp>
      <p:sp>
        <p:nvSpPr>
          <p:cNvPr id="5" name="Slide Number Placeholder 4">
            <a:extLst>
              <a:ext uri="{FF2B5EF4-FFF2-40B4-BE49-F238E27FC236}">
                <a16:creationId xmlns:a16="http://schemas.microsoft.com/office/drawing/2014/main" id="{EF0D7BF8-BAB9-FD87-E6B6-D38AE120AFFB}"/>
              </a:ext>
            </a:extLst>
          </p:cNvPr>
          <p:cNvSpPr>
            <a:spLocks noGrp="1"/>
          </p:cNvSpPr>
          <p:nvPr>
            <p:ph type="sldNum" sz="quarter" idx="12"/>
          </p:nvPr>
        </p:nvSpPr>
        <p:spPr/>
        <p:txBody>
          <a:bodyPr/>
          <a:lstStyle/>
          <a:p>
            <a:fld id="{68EF1E39-104F-4E97-B164-5D14ACF90041}" type="slidenum">
              <a:rPr lang="en-US" smtClean="0"/>
              <a:t>1</a:t>
            </a:fld>
            <a:endParaRPr lang="en-US"/>
          </a:p>
        </p:txBody>
      </p:sp>
    </p:spTree>
    <p:extLst>
      <p:ext uri="{BB962C8B-B14F-4D97-AF65-F5344CB8AC3E}">
        <p14:creationId xmlns:p14="http://schemas.microsoft.com/office/powerpoint/2010/main" val="417806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E6B902-88C9-4534-DF5E-42E3D31AB45E}"/>
              </a:ext>
            </a:extLst>
          </p:cNvPr>
          <p:cNvSpPr txBox="1"/>
          <p:nvPr/>
        </p:nvSpPr>
        <p:spPr>
          <a:xfrm>
            <a:off x="385893" y="721453"/>
            <a:ext cx="11232859" cy="5110694"/>
          </a:xfrm>
          <a:prstGeom prst="rect">
            <a:avLst/>
          </a:prstGeom>
          <a:noFill/>
        </p:spPr>
        <p:txBody>
          <a:bodyPr wrap="square">
            <a:spAutoFit/>
          </a:bodyPr>
          <a:lstStyle/>
          <a:p>
            <a:pPr marR="0" lvl="1" algn="l" defTabSz="914400" rtl="0" eaLnBrk="1" fontAlgn="auto" latinLnBrk="0" hangingPunct="1">
              <a:lnSpc>
                <a:spcPct val="107000"/>
              </a:lnSpc>
              <a:spcBef>
                <a:spcPts val="0"/>
              </a:spcBef>
              <a:spcAft>
                <a:spcPts val="800"/>
              </a:spcAft>
              <a:buClrTx/>
              <a:buSzTx/>
              <a:tabLst>
                <a:tab pos="914400" algn="l"/>
              </a:tabLst>
              <a:defRPr/>
            </a:pPr>
            <a:r>
              <a:rPr kumimoji="0" lang="en-US" sz="2800" b="1" i="0" u="sng"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Harris County </a:t>
            </a:r>
            <a:endParaRPr kumimoji="0" lang="en-US" sz="2000" b="1" i="0" u="sng"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2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Ranked number two in Texas for the highest population growth, adding more than 45,000 new residents from 2021 to 2022. </a:t>
            </a: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endParaRPr kumimoji="0" lang="en-US"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2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estimated 2024 population is 4,986,621. 2050 population estimate 7.9 M</a:t>
            </a:r>
          </a:p>
          <a:p>
            <a:pPr marR="0" lvl="2" algn="l" defTabSz="914400" rtl="0" eaLnBrk="1" fontAlgn="auto" latinLnBrk="0" hangingPunct="1">
              <a:lnSpc>
                <a:spcPct val="107000"/>
              </a:lnSpc>
              <a:spcBef>
                <a:spcPts val="0"/>
              </a:spcBef>
              <a:spcAft>
                <a:spcPts val="800"/>
              </a:spcAft>
              <a:buClrTx/>
              <a:buSzTx/>
              <a:tabLst>
                <a:tab pos="1371600" algn="l"/>
              </a:tabLst>
              <a:defRPr/>
            </a:pPr>
            <a:r>
              <a:rPr kumimoji="0" lang="en-US" sz="2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07000"/>
              </a:lnSpc>
              <a:spcBef>
                <a:spcPts val="0"/>
              </a:spcBef>
              <a:spcAft>
                <a:spcPts val="800"/>
              </a:spcAft>
              <a:buClrTx/>
              <a:buSzTx/>
              <a:buFont typeface="Courier New" panose="02070309020205020404" pitchFamily="49" charset="0"/>
              <a:buChar char="o"/>
              <a:tabLst>
                <a:tab pos="914400" algn="l"/>
              </a:tabLst>
              <a:defRPr/>
            </a:pPr>
            <a:r>
              <a:rPr kumimoji="0" lang="en-US" sz="2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Fort Bend County, Texas. Population and commercial growth over the past few decades. Predictions:</a:t>
            </a:r>
            <a:endParaRPr kumimoji="0" lang="en-US"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2400" b="0" i="1"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 million residents by 2027 </a:t>
            </a: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endParaRPr kumimoji="0" lang="en-US" b="0" i="1"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tab pos="1371600" algn="l"/>
              </a:tabLst>
              <a:defRPr/>
            </a:pPr>
            <a:r>
              <a:rPr kumimoji="0" lang="en-US" sz="2400" b="0" i="1"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2.25 million by 2050  (100 miles) </a:t>
            </a:r>
            <a:endParaRPr lang="en-US" sz="1400" i="1" dirty="0"/>
          </a:p>
        </p:txBody>
      </p:sp>
      <p:sp>
        <p:nvSpPr>
          <p:cNvPr id="4" name="Slide Number Placeholder 3">
            <a:extLst>
              <a:ext uri="{FF2B5EF4-FFF2-40B4-BE49-F238E27FC236}">
                <a16:creationId xmlns:a16="http://schemas.microsoft.com/office/drawing/2014/main" id="{FD90C058-9317-3CAD-35E0-DDAAE1F4775E}"/>
              </a:ext>
            </a:extLst>
          </p:cNvPr>
          <p:cNvSpPr>
            <a:spLocks noGrp="1"/>
          </p:cNvSpPr>
          <p:nvPr>
            <p:ph type="sldNum" sz="quarter" idx="12"/>
          </p:nvPr>
        </p:nvSpPr>
        <p:spPr/>
        <p:txBody>
          <a:bodyPr/>
          <a:lstStyle/>
          <a:p>
            <a:fld id="{68EF1E39-104F-4E97-B164-5D14ACF90041}" type="slidenum">
              <a:rPr lang="en-US" smtClean="0"/>
              <a:t>2</a:t>
            </a:fld>
            <a:endParaRPr lang="en-US"/>
          </a:p>
        </p:txBody>
      </p:sp>
    </p:spTree>
    <p:extLst>
      <p:ext uri="{BB962C8B-B14F-4D97-AF65-F5344CB8AC3E}">
        <p14:creationId xmlns:p14="http://schemas.microsoft.com/office/powerpoint/2010/main" val="3981306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78A1E9-09B3-B943-230B-71A283C648EB}"/>
              </a:ext>
            </a:extLst>
          </p:cNvPr>
          <p:cNvSpPr>
            <a:spLocks noGrp="1"/>
          </p:cNvSpPr>
          <p:nvPr>
            <p:ph type="sldNum" sz="quarter" idx="12"/>
          </p:nvPr>
        </p:nvSpPr>
        <p:spPr/>
        <p:txBody>
          <a:bodyPr/>
          <a:lstStyle/>
          <a:p>
            <a:fld id="{68EF1E39-104F-4E97-B164-5D14ACF90041}" type="slidenum">
              <a:rPr lang="en-US" smtClean="0"/>
              <a:t>3</a:t>
            </a:fld>
            <a:endParaRPr lang="en-US"/>
          </a:p>
        </p:txBody>
      </p:sp>
      <p:sp>
        <p:nvSpPr>
          <p:cNvPr id="4" name="TextBox 3">
            <a:extLst>
              <a:ext uri="{FF2B5EF4-FFF2-40B4-BE49-F238E27FC236}">
                <a16:creationId xmlns:a16="http://schemas.microsoft.com/office/drawing/2014/main" id="{8557AFDE-FBB7-2B22-FC45-005F9EFC9DF5}"/>
              </a:ext>
            </a:extLst>
          </p:cNvPr>
          <p:cNvSpPr txBox="1"/>
          <p:nvPr/>
        </p:nvSpPr>
        <p:spPr>
          <a:xfrm>
            <a:off x="940526" y="757646"/>
            <a:ext cx="10310948" cy="5329792"/>
          </a:xfrm>
          <a:prstGeom prst="rect">
            <a:avLst/>
          </a:prstGeom>
          <a:noFill/>
        </p:spPr>
        <p:txBody>
          <a:bodyPr wrap="square">
            <a:spAutoFit/>
          </a:bodyPr>
          <a:lstStyle/>
          <a:p>
            <a:pPr marL="0" marR="0">
              <a:lnSpc>
                <a:spcPct val="107000"/>
              </a:lnSpc>
              <a:spcBef>
                <a:spcPts val="0"/>
              </a:spcBef>
              <a:spcAft>
                <a:spcPts val="800"/>
              </a:spcAf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But let me wrap up our region with this info on our Walker County neighbors and hosts to the Conroe and Woodlands Campuses, </a:t>
            </a:r>
            <a:r>
              <a:rPr lang="en-US" sz="2800" b="1" u="sng" kern="100" dirty="0">
                <a:effectLst/>
                <a:latin typeface="Calibri" panose="020F0502020204030204" pitchFamily="34" charset="0"/>
                <a:ea typeface="Calibri" panose="020F0502020204030204" pitchFamily="34" charset="0"/>
                <a:cs typeface="Times New Roman" panose="02020603050405020304" pitchFamily="18" charset="0"/>
              </a:rPr>
              <a:t>Montgomery County</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From 2010 to 2022 Montgomery County grew from 459K to 678K a growth of ~ 48% totaling 219K new residents.</a:t>
            </a:r>
          </a:p>
          <a:p>
            <a:pPr marL="1143000" marR="0" lvl="2" indent="-228600">
              <a:lnSpc>
                <a:spcPct val="107000"/>
              </a:lnSpc>
              <a:spcBef>
                <a:spcPts val="0"/>
              </a:spcBef>
              <a:spcAft>
                <a:spcPts val="800"/>
              </a:spcAft>
              <a:buFont typeface="Wingdings" panose="05000000000000000000" pitchFamily="2" charset="2"/>
              <a:buChar char=""/>
              <a:tabLst>
                <a:tab pos="1371600" algn="l"/>
              </a:tabLst>
            </a:pPr>
            <a:endParaRPr lang="en-US"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Forecast increase from ~700K to 1.2M by 2040 (16 Years) an average growth rate of just under 4% per year.  </a:t>
            </a:r>
          </a:p>
          <a:p>
            <a:pPr marL="1143000" marR="0" lvl="2" indent="-228600">
              <a:lnSpc>
                <a:spcPct val="107000"/>
              </a:lnSpc>
              <a:spcBef>
                <a:spcPts val="0"/>
              </a:spcBef>
              <a:spcAft>
                <a:spcPts val="800"/>
              </a:spcAft>
              <a:buFont typeface="Wingdings" panose="05000000000000000000" pitchFamily="2" charset="2"/>
              <a:buChar char=""/>
              <a:tabLst>
                <a:tab pos="1371600" algn="l"/>
              </a:tabLst>
            </a:pPr>
            <a:endParaRPr lang="en-US"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400" i="1" kern="100" dirty="0">
                <a:effectLst/>
                <a:latin typeface="Calibri" panose="020F0502020204030204" pitchFamily="34" charset="0"/>
                <a:ea typeface="Calibri" panose="020F0502020204030204" pitchFamily="34" charset="0"/>
                <a:cs typeface="Times New Roman" panose="02020603050405020304" pitchFamily="18" charset="0"/>
              </a:rPr>
              <a:t>Finally, just to our south on the I-45 corridor you will find what is referred to as the Willis, Conroe, Lake Conroe triangle which has an estimated population growth of 2000K in in the next 10-15 years</a:t>
            </a:r>
            <a:endParaRPr lang="en-US"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439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8E99F0E-E35E-A4D3-0212-4B150E73EC62}"/>
              </a:ext>
            </a:extLst>
          </p:cNvPr>
          <p:cNvSpPr>
            <a:spLocks noGrp="1"/>
          </p:cNvSpPr>
          <p:nvPr>
            <p:ph type="sldNum" sz="quarter" idx="12"/>
          </p:nvPr>
        </p:nvSpPr>
        <p:spPr/>
        <p:txBody>
          <a:bodyPr/>
          <a:lstStyle/>
          <a:p>
            <a:fld id="{68EF1E39-104F-4E97-B164-5D14ACF90041}" type="slidenum">
              <a:rPr lang="en-US" smtClean="0"/>
              <a:t>4</a:t>
            </a:fld>
            <a:endParaRPr lang="en-US"/>
          </a:p>
        </p:txBody>
      </p:sp>
      <p:sp>
        <p:nvSpPr>
          <p:cNvPr id="4" name="TextBox 3">
            <a:extLst>
              <a:ext uri="{FF2B5EF4-FFF2-40B4-BE49-F238E27FC236}">
                <a16:creationId xmlns:a16="http://schemas.microsoft.com/office/drawing/2014/main" id="{6DE22B32-07BF-939A-3F50-3C01CFC81F44}"/>
              </a:ext>
            </a:extLst>
          </p:cNvPr>
          <p:cNvSpPr txBox="1"/>
          <p:nvPr/>
        </p:nvSpPr>
        <p:spPr>
          <a:xfrm>
            <a:off x="209004" y="618309"/>
            <a:ext cx="11329851" cy="5234959"/>
          </a:xfrm>
          <a:prstGeom prst="rect">
            <a:avLst/>
          </a:prstGeom>
          <a:noFill/>
        </p:spPr>
        <p:txBody>
          <a:bodyPr wrap="square">
            <a:spAutoFit/>
          </a:bodyPr>
          <a:lstStyle/>
          <a:p>
            <a:pPr marR="0" lvl="1">
              <a:lnSpc>
                <a:spcPct val="107000"/>
              </a:lnSpc>
              <a:spcBef>
                <a:spcPts val="0"/>
              </a:spcBef>
              <a:spcAft>
                <a:spcPts val="800"/>
              </a:spcAft>
              <a:tabLst>
                <a:tab pos="914400" algn="l"/>
              </a:tabLs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To retain </a:t>
            </a:r>
            <a:r>
              <a:rPr lang="en-US" sz="2400" kern="100" dirty="0">
                <a:latin typeface="Calibri" panose="020F0502020204030204" pitchFamily="34" charset="0"/>
                <a:ea typeface="Calibri" panose="020F0502020204030204" pitchFamily="34" charset="0"/>
                <a:cs typeface="Times New Roman" panose="02020603050405020304" pitchFamily="18" charset="0"/>
              </a:rPr>
              <a:t>&amp;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attract business, foster innovation, </a:t>
            </a:r>
            <a:r>
              <a:rPr lang="en-US" sz="2400" kern="100" dirty="0">
                <a:latin typeface="Calibri" panose="020F0502020204030204" pitchFamily="34" charset="0"/>
                <a:ea typeface="Calibri" panose="020F0502020204030204" pitchFamily="34" charset="0"/>
                <a:cs typeface="Times New Roman" panose="02020603050405020304" pitchFamily="18" charset="0"/>
              </a:rPr>
              <a:t>&amp;</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community development, Texas HE must expand to meet economic </a:t>
            </a:r>
            <a:r>
              <a:rPr lang="en-US" sz="2400" kern="100" dirty="0">
                <a:latin typeface="Calibri" panose="020F0502020204030204" pitchFamily="34" charset="0"/>
                <a:ea typeface="Calibri" panose="020F0502020204030204" pitchFamily="34" charset="0"/>
                <a:cs typeface="Times New Roman" panose="02020603050405020304" pitchFamily="18" charset="0"/>
              </a:rPr>
              <a:t>&amp;</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demographic projections </a:t>
            </a:r>
            <a:r>
              <a:rPr lang="en-US" sz="2400" kern="100" dirty="0">
                <a:latin typeface="Calibri" panose="020F0502020204030204" pitchFamily="34" charset="0"/>
                <a:ea typeface="Calibri" panose="020F0502020204030204" pitchFamily="34" charset="0"/>
                <a:cs typeface="Times New Roman" panose="02020603050405020304" pitchFamily="18" charset="0"/>
              </a:rPr>
              <a:t>&amp;</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the educational goals of the state.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goals for building a Talent Strong Texas include: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60% of Texans ages 25-64 will receive a degree, certificate, or other postsecondary credential of value by 2030. </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550,000 students will complete postsecondary credentials of value each year. ("completion with purpose and value")</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95% of students will graduate with no undergraduate student debt or manageable levels of debt in relation to their potential earnings. </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Increase of $1 billion in annual private and federal research and development expenditures by 2030 </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tabLst>
                <a:tab pos="1371600" algn="l"/>
              </a:tabLst>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7,500 research doctorates awarded annually by Texas institutions of higher Ed. </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8243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1117</Words>
  <Application>Microsoft Office PowerPoint</Application>
  <PresentationFormat>Widescreen</PresentationFormat>
  <Paragraphs>76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Courier New</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Glaser, David</dc:creator>
  <cp:lastModifiedBy>Glaser, David</cp:lastModifiedBy>
  <cp:revision>1</cp:revision>
  <dcterms:created xsi:type="dcterms:W3CDTF">2024-04-23T17:21:45Z</dcterms:created>
  <dcterms:modified xsi:type="dcterms:W3CDTF">2024-04-24T00:53:40Z</dcterms:modified>
</cp:coreProperties>
</file>